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49_8262EA9F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modernComment_163_4F780BE1.xml" ContentType="application/vnd.ms-powerpoint.comment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96" r:id="rId3"/>
    <p:sldId id="368" r:id="rId4"/>
    <p:sldId id="341" r:id="rId5"/>
    <p:sldId id="312" r:id="rId6"/>
    <p:sldId id="311" r:id="rId7"/>
    <p:sldId id="310" r:id="rId8"/>
    <p:sldId id="309" r:id="rId9"/>
    <p:sldId id="308" r:id="rId10"/>
    <p:sldId id="313" r:id="rId11"/>
    <p:sldId id="342" r:id="rId12"/>
    <p:sldId id="303" r:id="rId13"/>
    <p:sldId id="302" r:id="rId14"/>
    <p:sldId id="299" r:id="rId15"/>
    <p:sldId id="301" r:id="rId16"/>
    <p:sldId id="304" r:id="rId17"/>
    <p:sldId id="306" r:id="rId18"/>
    <p:sldId id="343" r:id="rId19"/>
    <p:sldId id="315" r:id="rId20"/>
    <p:sldId id="316" r:id="rId21"/>
    <p:sldId id="369" r:id="rId22"/>
    <p:sldId id="314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44" r:id="rId31"/>
    <p:sldId id="325" r:id="rId32"/>
    <p:sldId id="326" r:id="rId33"/>
    <p:sldId id="328" r:id="rId34"/>
    <p:sldId id="329" r:id="rId35"/>
    <p:sldId id="331" r:id="rId36"/>
    <p:sldId id="345" r:id="rId37"/>
    <p:sldId id="338" r:id="rId38"/>
    <p:sldId id="385" r:id="rId39"/>
    <p:sldId id="386" r:id="rId40"/>
    <p:sldId id="373" r:id="rId41"/>
    <p:sldId id="370" r:id="rId42"/>
    <p:sldId id="371" r:id="rId43"/>
    <p:sldId id="334" r:id="rId44"/>
    <p:sldId id="374" r:id="rId45"/>
    <p:sldId id="346" r:id="rId46"/>
    <p:sldId id="347" r:id="rId47"/>
    <p:sldId id="348" r:id="rId48"/>
    <p:sldId id="349" r:id="rId49"/>
    <p:sldId id="387" r:id="rId50"/>
    <p:sldId id="376" r:id="rId51"/>
    <p:sldId id="378" r:id="rId52"/>
    <p:sldId id="377" r:id="rId53"/>
    <p:sldId id="379" r:id="rId54"/>
    <p:sldId id="380" r:id="rId55"/>
    <p:sldId id="381" r:id="rId56"/>
    <p:sldId id="382" r:id="rId57"/>
    <p:sldId id="383" r:id="rId58"/>
    <p:sldId id="384" r:id="rId59"/>
    <p:sldId id="355" r:id="rId60"/>
    <p:sldId id="356" r:id="rId61"/>
    <p:sldId id="390" r:id="rId62"/>
    <p:sldId id="389" r:id="rId63"/>
    <p:sldId id="364" r:id="rId64"/>
    <p:sldId id="365" r:id="rId65"/>
    <p:sldId id="388" r:id="rId66"/>
    <p:sldId id="357" r:id="rId67"/>
    <p:sldId id="359" r:id="rId68"/>
    <p:sldId id="367" r:id="rId69"/>
    <p:sldId id="366" r:id="rId70"/>
    <p:sldId id="391" r:id="rId71"/>
    <p:sldId id="358" r:id="rId72"/>
    <p:sldId id="362" r:id="rId73"/>
    <p:sldId id="361" r:id="rId74"/>
    <p:sldId id="360" r:id="rId75"/>
    <p:sldId id="340" r:id="rId76"/>
    <p:sldId id="351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ED2-DCF0-D752-F2C4-F17733FEE147}" name="Brian E McGreal" initials="BM" userId="S::bmcgreal@uw.edu::500ccbb3-e957-4a38-850c-c0c2fd4a68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00"/>
    <a:srgbClr val="FF8400"/>
    <a:srgbClr val="00FF04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35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49_8262E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79911D-CE77-43B2-9A1D-EB437E31DC3D}" authorId="{4DB0BED2-DCF0-D752-F2C4-F17733FEE147}" created="2025-10-28T21:05:11.902">
    <pc:sldMkLst xmlns:pc="http://schemas.microsoft.com/office/powerpoint/2013/main/command">
      <pc:docMk/>
      <pc:sldMk cId="2187520671" sldId="329"/>
    </pc:sldMkLst>
    <p188:txBody>
      <a:bodyPr/>
      <a:lstStyle/>
      <a:p>
        <a:r>
          <a:rPr lang="en-US"/>
          <a:t>Not sure if this slide has to be included</a:t>
        </a:r>
      </a:p>
    </p188:txBody>
  </p188:cm>
</p188:cmLst>
</file>

<file path=ppt/comments/modernComment_163_4F780B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FF852-FC03-4266-A338-9671112EF5A7}" authorId="{4DB0BED2-DCF0-D752-F2C4-F17733FEE147}" created="2025-10-28T23:08:52.724">
    <pc:sldMkLst xmlns:pc="http://schemas.microsoft.com/office/powerpoint/2013/main/command">
      <pc:docMk/>
      <pc:sldMk cId="1333267425" sldId="355"/>
    </pc:sldMkLst>
    <p188:txBody>
      <a:bodyPr/>
      <a:lstStyle/>
      <a:p>
        <a:r>
          <a:rPr lang="en-US"/>
          <a:t>Needs to be updated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D6A6A5-9BAD-2433-D710-E301F100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AC714E7-098A-A163-26EE-38EDFA9AF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089A84-27EA-7C4D-4A69-610F0D14E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3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63C994C-5491-AE10-F5E1-D23552AF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99392B8-6915-2AC7-283B-5869E6C4B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326FC01-C283-BC7D-B1C9-5922A899B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2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F8C6E9-DD6B-B890-A89B-9031CF0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9933B9A-1FFD-93E2-F713-91E261F20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81883CB-15F8-E510-DC45-38F06FBF5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8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4A081F-0489-E9D5-2B78-630A33BC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FBF649-FF5A-403F-C2C1-BFEB91ECE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D3A7F0F-9469-D60E-DD5A-90C00A869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23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F44126-9054-C47B-5598-521A7B5C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03E981E-4902-5638-4047-4AABB6BBE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9AD769-CE8D-F7EE-7F3B-58134DF5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99BBA1-382F-8CB8-BD0C-603354F3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F21140-DA2B-C609-9A33-25011FAB5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EFF27C0-A8E8-1CCA-01E0-C6E039EE7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67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2227430-1687-56BC-8D29-DC013DA7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284DBAC-DC30-9BE1-5464-EA2962045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D6C9E82-9B6E-24C1-206A-031F2A42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9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2B9CDBB-E1CD-1F4C-A77D-7715EE7D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E54406-180D-4E1D-CC43-FE473AB5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BC151C-F41C-926A-C930-5A37364BE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144E4C-CB20-9570-F494-DB45E66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594524-C411-4779-FFDF-886C25ED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9233A0B-4670-7ABF-8BE9-F4E728943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9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1F622F-4FEF-0E0A-27B5-9D2C681B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DF971B8-D5D6-BF8B-27B9-0D49921E0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8E9D0F3-1C84-708A-88C2-715BEAFF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CCD7DE-C3B7-6F17-99EA-83BB9CF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CC87EC-3880-11A3-FC32-4D2121F22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4F5491-41AF-7432-7E0D-BAFCDB40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032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BB84A3-9DEE-7AEE-AD11-85BE6BC3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886AF9-A861-E42F-29E6-D4CF0ADDF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866522E-1508-D568-7451-312454B6D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8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7FC233E-4D3B-1C0B-10FE-283F969F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674148-040F-9FE9-5BA6-D5883A3A6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20A5B2C-2ED7-8B25-339E-5A18DB72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3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287DF2-52E9-8272-FE77-FF6FFEC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55FA049-6686-5843-B2CA-4C6C99A3D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344D4DF-A5CE-5D78-E788-D29D40F96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5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A3B8742-C937-D9A5-8B8D-E156269C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5951750-3012-F9DD-6562-E853CB0EF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16667E2-4608-A904-FE29-6CA3993A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9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5EB0527-8601-007E-202D-922BFF84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566D7BD-9080-D044-9384-A99DF4788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A91FC5E-8B55-5FA9-C24C-D58024109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C0BA6DA-19BD-783D-8508-B65456E3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3444537-506E-E8B5-C184-E3C63231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61DA722-26EC-B6AF-541C-C1E16B1C7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60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C56159-5097-D46E-3B0D-904C3C58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865057F-CA6B-04F2-9B8B-B60ACD181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4CD18A4-F9BE-49E4-E962-A9B01ABA6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79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8465D1-12E8-94EA-290A-961C47BC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F10493-E052-DDCD-719A-7A935E530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AB4113-EF72-BE86-36AF-088D5E809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6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695230-A505-3CB7-1455-67AE8895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DAF8EE9-C34A-EA7C-9D9C-6FE67DE1E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F1A5ECD-DEB9-3B19-20FE-477CFB84D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5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5605FD3-7BB1-61FC-D539-A25F6AF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D1FFFDE-CC5F-98F9-911A-D6CA03F8F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39F5D43-B6FA-80CD-9320-72D717CB1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8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1A75AF-F139-8498-6DFE-6FE5D19E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D843EF1-A2D2-50FC-F375-08328B05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95C222B-E222-AC81-0C57-D1F54DB5A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312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552606B-31C7-AB6E-8FFA-6C234E9A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B39904-0BE4-77A1-F5BB-9C6505DD6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B873211-5F5E-7B98-46D3-D730D463B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65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764DEB9-DB0A-15AE-72FC-BF7D6172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FDF683C-D6F4-253E-7C34-01629DD6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8C5BD2-5C13-5E5B-2665-10866479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5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9A3016-7B55-A3B6-36B4-949825BE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88E1C96-129C-3537-E5F5-9336CE110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B41531-833B-2A24-D6B1-6B41AE789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548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D34925A-1344-B903-4822-6DD1C7B8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FBCF362-B8BF-B84E-7095-611571C5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C90946D-39F7-EFC6-7506-44E407669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34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B5DB378-0FAF-D8AE-AC11-EDF08D3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0BC6314-1305-C354-02CB-08A66B293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E298B56-260E-8C16-02A0-40723C6A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60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5B59BD-6A57-A5AD-6949-3AC008F0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1339DE5-AC60-4E5E-3AAE-489F44A0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F75AF54-D896-798D-C35A-D9B35CA9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64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282F08-D775-C5AF-E2A3-6C510A91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8AA17AF-144E-E6C7-3EF6-6F64671BE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E82442-40CE-9DCE-CCEB-7663F2A56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5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BF39697-137E-434C-1BC8-0CEAE7F1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08ADA34-CE02-78FB-A88E-1BB71E454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24A1211-14FE-4D76-1578-BCAAFBF8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43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5FEA87-A560-A3A8-89C7-9B5081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8941A4-6D84-4A13-03EC-7CAB19EB8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7C525AB-F660-8527-FF35-019FB4806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237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E52175-16A4-DE2B-9D53-05398BA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B4822F3-C5FD-66BE-7192-331615856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26C14F2-D5F8-21E7-06A9-8069D0A2E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1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E2080-1789-5574-1F8D-BCF51B95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6DFCF12-80C2-D1D8-5541-3C4C7C95E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A22C6DD-1D90-1412-0179-0CD5EDA71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82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ACB990E-91BE-01C3-D049-1F3C20CF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2316521-BAA4-7813-9117-0E2B4FE06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F495403-5E43-BCDA-1E14-903E80998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9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5ECF603-8047-A527-18AB-2AF2713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03DC34-E3D6-8681-1663-7A01F1BB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3DA8CC08-7347-AE15-3C91-1B77AFCD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93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97E240B-9F1A-591B-00CF-5451FCC09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7A754FB-F5EF-BAA3-118F-5A92A9066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CB543D-3077-B38E-B1B1-9859513A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53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FD2E72-D32F-9606-2BD6-3047F4F7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D933357-28E3-35D3-F412-320ACDA56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E1905E5-A475-1E60-339D-74095E7D6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07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6E35F-6C07-EC28-B0FA-938A5010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4F0E9C3-798F-43CF-16CD-7C6B02A6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F644694-61D2-D7DC-25D2-9969D0E35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98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A17B3B-0131-DB89-F76D-D1D2382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035507C-8C98-6D1F-A78D-7F351D08C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117626B-E107-109F-8C5B-4633ABAC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05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7D024B0-DC81-3A3B-1F43-1E03C48A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43FC937-C180-2E41-D711-B8BA0B56B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0991130-820D-6472-858F-45AB357DD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02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7615760-3D87-2C65-DCC4-F0C0897D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B232281-E8EA-5AD5-3225-03A49EBB9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D8BB399-F1E7-20EB-0A56-9FD797EC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6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17B5AE-AC9E-9D36-FF68-FCF89EC9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1A913AA-B6FD-6BAC-07CB-461E1C71E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0E7DE48-8F83-217E-EF76-F25162CB2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4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8D0C6-20EC-E6D6-2FE7-F47C8997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35C96DBB-85F1-3AB7-B97D-1A50366DD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6772B67-1621-FB1F-CF12-87DB47AF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EB5DF8-84D1-1503-CE63-9367F173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D6798F68-F35E-1A5A-6EC0-B7A3D06B9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8360A3F-5157-A0A9-251A-E8CF0181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9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E041F3-DEC5-7441-F6BC-FFD1D12A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9BAE132-DADE-71BF-5373-2848DFDC3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9C5C39F-1CA6-BE29-84F8-7ABCC6CB4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30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4D29361-596E-37B3-2ACA-EA9B6C09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27A4588-F83D-FF02-25B4-5C6BBD4E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5CAEE580-04F9-3084-DCB2-942B4F6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4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FA9AC0D-CF1B-329F-2326-CDBDFAAE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B7022CF-37EB-E22C-1D89-1E261FA79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6C6584-EA8E-F2A9-65C2-0365B107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592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D5266C3-53E2-5244-64EA-FD81947F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C93DB0D-D7A3-D099-1E19-7D53E925A4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976A11-C1D6-0DF7-B95D-60747215D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2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8B550-1026-BE8A-F005-89841B39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C78CCB8-D730-C4E2-8B19-E3771EFEC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3E35E68-9DDF-3207-043B-7B9E729BD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75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AB3326-BD5A-5141-E7D4-090D0237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6E0A3C3-AE2A-6747-7D4A-5543C7B6D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13A2F9E-0939-EE03-5B44-39B2318C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04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5D119A5-6422-21AB-580E-10F5B553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A6BE2CC-85DF-C788-8798-93A73F85B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7D82759-360F-DDEF-DDEB-CF2FB5E12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40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30041A7-9BF5-DC55-7B53-F6D39AF4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AE90743-5727-AF30-D364-F3CFFEDFA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64489CE-458E-829F-2010-C27FA3965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88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19F6F6-29BA-A815-5300-2DC2F535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E1B9C8-C128-B625-1CCA-2B173455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EE42D49-DCD0-60A9-45A5-19F0D7883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78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899BE08-4F87-F540-7735-E1156AB0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EE92F4F-0E45-9B99-F6B4-776A61E98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2ABCFE6-5AE1-BDB8-B6CE-DABF519E5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6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FA834A-B089-31A7-E9DC-E5A52791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8D141F6-AE30-B0F8-F8D3-89188E407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ED76729-D0F4-E791-8742-66FAE84AE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8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81CA2E9-3DB6-2BA6-5E34-114C900F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E87B8EB-8FED-04A4-B720-8A57807D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FC11C4A-361F-40AB-C1D2-6F788C92E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20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D5D34D-6E7A-CAC1-2C13-78FEA47E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7C64770-F2AB-AF3A-2635-96681DB7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4B37C47-6B49-6CB1-53F3-DBD18D956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6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8D4BDC6-8C74-84F5-5990-F712ADCC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620476E-FB4D-DC9F-C8BA-7988BF11F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59BABE4-D979-2382-9459-DC0EC5174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36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23587F-09E1-E2E8-0BAF-C00EE3DD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FCD2765-7EB7-76CC-7840-5336841E9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5863E92-910A-1ED4-ED47-BAAFC010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782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BDE524-2D28-5724-93CC-CC53C728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316BAED-C546-B8EC-6CCB-B98B5370D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CA7652A-6603-6567-A8AB-3331331B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591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B47EA9-2F51-4E42-53A1-D9E79D4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3510AB5-8A3A-E127-1D09-FCC005189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4AF0B0B-1061-F826-C13A-C7843398B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86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8D121CA-6D64-C580-CDB4-D5E2313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4C7F2BF-2384-D068-9D30-D3DF48E02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6F9B661C-6095-EF84-5DC1-B24A3960F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7043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81A8A34-441F-B342-383C-77F914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A236942-3027-1070-0C12-EAA14E211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479E6BF-4529-FCA0-9734-01B3372BB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337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685D3D-E1E7-5D4B-CAF0-AF7C68F8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B8791CE-EA7E-65C9-DAC8-7A6F9C31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188E232-ADF9-957E-9D45-345D72E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48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3B705E-2123-AFB5-F660-1E1EE7E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65C65AC-5AF1-6E96-7F54-43C123D60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07B756E0-8A14-8950-7D52-56C61DB95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77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BC7FF5-46FB-3D80-C29C-8AD27E16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C17BB8D-608B-2111-FE56-0C50BEA48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332F818-B94D-91F6-19D3-1B10030B4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46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2EAC5B5-AD30-6EDA-F4A6-02BB473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DACBAA0-CD6B-FB1F-CAD1-C9B5485B1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E2A5412-1795-E8CE-3060-00A90BAC0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664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E3F77A-6518-7FCF-4CEE-03F33E94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ECB5B1DE-C063-585E-1D1F-29F269BDF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40CEB766-5009-FD82-64B7-7C8F86D8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60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AD248D4-93F7-B9B6-BB25-012E9D7F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C200C8B-D28E-3FA6-DBD8-0CD7D0FA7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BFE0290-6283-59A4-3F50-055292195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563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1E36831-603A-E742-7755-A725B8E7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A27EC4C-5661-4504-B5C4-3A813016D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BD54F1-ED32-77E2-8DC2-79ADC60A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07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AEF207-553E-6533-30D6-A4965967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87FC922-B6CF-292F-024E-42C1B2D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ABBD62F-769D-47C7-AFE4-452FEA736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950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32787D3-14C8-1045-DDF9-D7F2F5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61D365-F4D1-EE7E-D5A5-5204D0A46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C4772939-3FC5-70AB-6950-E120AD92A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486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79FA8EA-FA1B-25C8-16BE-F1FF30B5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AA011C32-E7A6-FB0A-526E-9E07349F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6B6D33-DDE5-E306-9E33-F210D950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4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AA339F-1AE1-561B-E34F-427B226D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4BAF43C-752D-D065-3FD8-4EC8798FC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93F39B4-348C-CBC6-FFCD-E12E02CF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8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DE5E453-5B30-F8F1-1768-7E157A60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9B1CE399-2F8E-FD6D-5721-D9A6A4B07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59ECFE7-3B0D-63B0-35CC-6C5C0224A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38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6338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739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3304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7273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682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850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1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95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66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3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9_8262EA9F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4F780BE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E0BE-A65C-8931-3668-FCB2DDB4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650727"/>
            <a:ext cx="90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precision and directional bias of fisheries abundance estimates across 24 commonly used salmonid survey methods</a:t>
            </a:r>
            <a:br>
              <a:rPr lang="en" dirty="0"/>
            </a:br>
            <a:br>
              <a:rPr lang="en" sz="2700" dirty="0"/>
            </a:br>
            <a:endParaRPr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DB32E4-10DF-1835-F426-4FFEB0FE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EFB42-4EE2-7394-CC8C-B3EB7A7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E02A3-70CA-0DB0-F238-E3B7F13BF33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B44BE-58ED-7CA9-DE77-E5C12CD72CC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BF33AB5-E140-72B2-07B7-6F60D3F16A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1C6AA6F-BB5E-30A4-B219-0ECAF13A21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1900" dirty="0">
                <a:solidFill>
                  <a:schemeClr val="bg1"/>
                </a:solidFill>
              </a:rPr>
              <a:t>$7.2 million in OR in 2024</a:t>
            </a:r>
          </a:p>
        </p:txBody>
      </p:sp>
    </p:spTree>
    <p:extLst>
      <p:ext uri="{BB962C8B-B14F-4D97-AF65-F5344CB8AC3E}">
        <p14:creationId xmlns:p14="http://schemas.microsoft.com/office/powerpoint/2010/main" val="27748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666D5F6-6B83-FE7F-23E0-A58742E5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1B87-7744-DA6B-BDB0-C91064C1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39E5A-F4E3-1500-5A28-A2A609003C7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956D0-3A71-F869-16B3-E26BCDDC6A6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A40F0A5-0F48-E56D-E64A-1C3713069E0F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593D35-A63F-3BA1-8738-08F6EAE13D2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3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6F6866-A4CA-EDFF-EA1C-3439CDBF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DD9A0-9D8E-1593-7111-DB0C88E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4AE2D-8C68-4988-6794-FDB50243D61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568F2-0C77-C503-864B-5A6807868C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B44FD31-C59B-F5E3-B784-038155B9906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34ABDBE-C9E4-F8A0-55F1-67E0868C57D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8E03C2-DD5D-A12D-D9D6-BFDFC7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E52A5-2F1A-22CA-F2C7-6C5AED5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3B4AB-48AC-12B0-3B52-46301D0C0E4C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DE7E8-56E7-8CD7-6771-35A75CD971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2CD8F76-FEE0-7DB7-DC6C-A417006CFA9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4CB7B5B-C0D1-5574-8B51-2FB2F40D942D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0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CC4BE1-7C47-B0F1-1B3F-F5924CB2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54284-58D8-FF50-3F6E-7D1BF3C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7654A-24B1-4AAE-1BAD-CAFF9FC1266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E0EF6-A66F-50CF-EFD4-306DCDD09F59}"/>
              </a:ext>
            </a:extLst>
          </p:cNvPr>
          <p:cNvSpPr/>
          <p:nvPr/>
        </p:nvSpPr>
        <p:spPr>
          <a:xfrm>
            <a:off x="-91439" y="-106224"/>
            <a:ext cx="9235440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90FBA-F905-FDD0-F73D-7011A9A3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0"/>
            <a:ext cx="582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DD574D-2E8D-CE79-FE1F-7BD143B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4D712-3BD1-E4E6-9EFF-352A9B69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D57EF-E84D-BD4E-027F-ADEAC38678E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8E78B-866A-3430-38E0-45D0902FB1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9DF4A9-64F5-1503-A4B1-4996414B5E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943F6C5-3957-10FD-A4FC-4E47E6A63A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7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3958054-CD62-9AC9-EDAF-FF7DB8A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B80-7D5C-4DC8-795D-32F2016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FBDC61-08BC-9185-4EDB-49D14C2D85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A5149-D68D-0873-E83D-1880DF31451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17BC93-7357-F2EC-9E49-1C58A53B57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CCD6212-71B5-7C73-9761-340740428EF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8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D4BDC7-4A53-AD8B-7AE9-44F5F9EF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BB4F-BC73-1420-E466-1F7A837A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1F5B2-936A-5F9E-A226-F2234998174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4BDBD-A592-0E9C-A135-C95165CBC0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EF9A32D-680F-268E-E33A-CA996CFA382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are salmon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A6C3A1B-01C6-5937-B32F-BE0BC332F5F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Not great in the lower 48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28 population groups of salmon/trout 	listed as endangered or threatened 	under ESA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13 of these in Columbia Basin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Despite restoration efforts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$ 9 billion spent in Columbia Basin 	since 1990s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C9854B5-3485-1635-C6A7-AFB06698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7F6C1-B46C-B982-CDD3-7DEAD6AB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D14ED-2464-64C6-BFDD-1762FEF2FEA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9E2-C163-756B-3214-EDF482AAE7E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12039D-A23F-B542-3C05-7E43F66226AE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6A17C81-8C8F-DEE1-C442-8836918681A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04D21-2D43-5EE6-97BD-BA51AF1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E2AEC-0338-2003-360C-E664FDCC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F92ED-2BDC-D422-5F8F-875B432B326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AED11-3BC6-C7FC-8AF9-63581B3F055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FAE4DD2-3E98-77FA-8198-8756B8C441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4CFDD6B-49BF-C307-8B97-A7A594082100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5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2D7C91-B872-AC1F-6685-68A0F050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93684-4F5E-C0D6-90B3-906863F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34490-A770-2089-1BD5-38B2B277FA6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15B9D-FF37-A9B1-71B2-5C34AB8274C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B4C9B47-AC18-D027-2DD8-22588A535F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EBB289D2-2CAA-5E86-7A2A-45A5B01770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152426"/>
            <a:ext cx="826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Understanding precision and directional bias of fisheries abundance estimates across 24 commonly used salmonid survey methods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2700" dirty="0">
                <a:solidFill>
                  <a:schemeClr val="bg1"/>
                </a:solidFill>
              </a:rPr>
            </a:b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9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EA5AC5-9816-A30F-8DBE-3155925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4C27-3075-DAA5-EB2D-317CFC42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93B2BE-B72A-6A3D-9250-0152BB4948C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F7268-98E1-A740-F525-A107B4935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8C312AB-8878-EAA1-CC99-34FA3C53D27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614F2C3-E2E9-228C-CA48-2D6BDB8F0F2D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113735-1B45-C72D-4539-7F9576DD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3655-B989-D030-7144-63D3B30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216522-31E2-66C0-1028-B0499BF06BE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8EE1-5E9E-6A68-3ECC-9DD9F28EA0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45F6E98-796E-DDDA-5A0D-232083B114D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33917C3-546E-4D45-72CA-CC59C17EE58C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02F835-DA34-821E-C142-896E94BA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8B1-89C3-5741-B302-94F8E90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6E5D7-BB41-234F-8321-C9D9915E64B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C3752-9934-F4F9-D762-F4CE67DFBD1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108529-D42F-8D43-7122-4FB7AA958D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9C0AA8F-7BEE-E1CF-23B9-18E1B780FA89}"/>
              </a:ext>
            </a:extLst>
          </p:cNvPr>
          <p:cNvSpPr txBox="1">
            <a:spLocks/>
          </p:cNvSpPr>
          <p:nvPr/>
        </p:nvSpPr>
        <p:spPr>
          <a:xfrm>
            <a:off x="382038" y="168931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We count them!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Well, we count some of them and make 	educated guesses about the rest…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Using a variety of survey methods and 	monitoring techniques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20BEC43-A1F7-0A1A-FAED-34E2D2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A6BB9-A3BC-6AF1-20F9-4258D1C5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3D2FEE-ED6B-E6A7-43AD-76BA0AB0A65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2C5D8-D7D1-2343-45BC-FDB1FCDBE60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23BD5BE-51D7-878B-6BBD-07A527ABD5A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75CE-BA84-82BB-1C53-9E9C76E0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9634"/>
            <a:ext cx="4677410" cy="31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DCC8B-A42E-9135-31F0-6D9045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7B4-D83D-AD4F-180D-C409C6B3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0C205-2560-8D3D-3688-5D66DD5B991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49A6-83F9-8E1F-6683-F8041A4C5CF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36A5D2B-023C-070E-0C7A-576D40E0DB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F8165-9D3B-4F2C-BCA5-3ECB7FF3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78" y="1730498"/>
            <a:ext cx="4677410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9EE9CDD-4FDD-021A-E5B9-3D5693D2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3F45-FE25-952B-BDAF-0BA63087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E2CC7-A73E-5C13-689B-E1FF0E7645D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0932B-58FA-5A9F-EDD3-9E46B57CE30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DC4EAC5-24BB-2CF0-8E2C-B93B332E007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7DF2-0D68-4BBA-E4FB-5B92DD94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0" y="1730498"/>
            <a:ext cx="3687326" cy="3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BE824B-8B05-B1CD-7445-80A58161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0940D-0A6F-CF20-E385-3223C52F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28D5E4-F780-D84E-6C48-67245AB946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C5F3A-3C6F-868E-7C4F-4853B42C488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1BCEB2-0B0E-BF20-8FFE-0CE65CB9FD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B603-3444-66F7-AC1D-0FE28EC2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452"/>
            <a:ext cx="4697986" cy="3128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69C33-CA5A-C0E9-C8F5-E8F6939FF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4" y="1730498"/>
            <a:ext cx="4638996" cy="3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6DECE7-DE15-DCD0-DDA0-ABE9919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ED95C-96C8-D786-F0F2-BAE7B335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1058-FF1E-D3FF-3DCF-3AADE68E6626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370A-0240-CB04-D92F-48310CBEC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7184D47-68E5-8D6B-E8F9-EDB91A0AF5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6561-24DA-93FF-63AD-97C8CF28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5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714EAE-B293-5BFF-009E-678B484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499B-8D97-4125-79E7-B1BA1DC3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E26D8F-CC6D-514F-ACC6-2C29BC3A3D6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A8E0-9DB2-A6FA-11C3-6756C7378E8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13643-B848-7EF5-DFA0-093456FD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411"/>
            <a:ext cx="3713871" cy="1341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7CCA-12B5-1CF3-1B77-68433D31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71" y="1673411"/>
            <a:ext cx="1791209" cy="151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75EA7-C577-7829-6F0C-6AAF75C9D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080" y="1673411"/>
            <a:ext cx="2814783" cy="188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395CD-7508-5FB3-A485-508C77808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959" y="3005497"/>
            <a:ext cx="2765480" cy="18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C717A-560C-254C-8918-3A16C48E5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197" y="2996570"/>
            <a:ext cx="2746665" cy="1850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A6C10-9E06-CA91-5ED0-A555C5603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72985"/>
            <a:ext cx="2823025" cy="1882936"/>
          </a:xfrm>
          <a:prstGeom prst="rect">
            <a:avLst/>
          </a:prstGeom>
        </p:spPr>
      </p:pic>
      <p:sp>
        <p:nvSpPr>
          <p:cNvPr id="14" name="Google Shape;92;p19">
            <a:extLst>
              <a:ext uri="{FF2B5EF4-FFF2-40B4-BE49-F238E27FC236}">
                <a16:creationId xmlns:a16="http://schemas.microsoft.com/office/drawing/2014/main" id="{1FD8B541-CAFA-9CE5-FA56-AA835EB2E10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794603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How do we know how salmon are doing?</a:t>
            </a:r>
          </a:p>
        </p:txBody>
      </p:sp>
    </p:spTree>
    <p:extLst>
      <p:ext uri="{BB962C8B-B14F-4D97-AF65-F5344CB8AC3E}">
        <p14:creationId xmlns:p14="http://schemas.microsoft.com/office/powerpoint/2010/main" val="4233620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8F85342-A6EF-0A85-6612-CAC14A76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9DCBC-3C79-BAB8-8E05-E656A353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E4B57A-DC62-1393-97F8-50B18A301B95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02231-493F-BC1E-62CF-A2AD6084F90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F546BF8-86CB-A301-8AAF-1C3617CBA9D5}"/>
              </a:ext>
            </a:extLst>
          </p:cNvPr>
          <p:cNvSpPr txBox="1">
            <a:spLocks/>
          </p:cNvSpPr>
          <p:nvPr/>
        </p:nvSpPr>
        <p:spPr>
          <a:xfrm>
            <a:off x="311700" y="1654392"/>
            <a:ext cx="801415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Research goal: Evaluate salmon survey methods for precision and directional bias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D77DDE-B6C7-9F94-A052-7054239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C1A87-F769-B04F-3CD1-AE81C47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018A5B-AF99-A522-2BE9-909CB2544BC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5A7EB-CD7F-3A41-D20D-271A5D24DF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C0B9039-7D10-B440-526F-42EA64F35BA0}"/>
              </a:ext>
            </a:extLst>
          </p:cNvPr>
          <p:cNvSpPr txBox="1">
            <a:spLocks/>
          </p:cNvSpPr>
          <p:nvPr/>
        </p:nvSpPr>
        <p:spPr>
          <a:xfrm>
            <a:off x="-97373" y="191056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6ADEEEA-E410-8199-E474-6984F9CCAF0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46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4EDD75F-25B6-6761-6ACD-BD252E77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429ED-B8CC-9854-6459-6BEDB77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A674-9C34-12E2-6F52-CE3D5B8395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877-3417-6400-F43E-381936AA64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79B32EE-9FF4-4997-84D6-3D8D3ACD45F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D4AC916-0000-B932-D1C9-5C9ACFEC60E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4A5C11-5440-97F7-3A19-6479DEA9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3C42-0907-44E5-07FE-29212C5C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0098A7-03D4-41FC-A22B-540DE497E9E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E1205-5EEE-5F6C-645B-CC239D1F51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F33363-2C62-EDC0-85C6-CFDE6E74B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6FB916A-7A56-4257-8DEF-E8C44FFC9B98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041057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Spawning salmon estimates in Oregon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68 salmonid populations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 species: Chinook, coho,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Annual observations, 1980 to 2022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31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0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7355048-7985-F5CF-933B-6AF844EA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6F66-F872-5ED8-A8EB-09A55B64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6280C-5004-1046-656E-83B85BD62A4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2A6C9-6AAD-6A71-AF89-2AF5BF5CB99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CFBF47C-AAD2-6451-777F-F59B66D6DA9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abundance estimates</a:t>
            </a:r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BACA95-5769-F591-139C-6112DCE4D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1036186" y="1119582"/>
            <a:ext cx="3936743" cy="386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862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6B2480-7E5A-0854-A4E2-E04F81A8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A201-567D-6AB2-7647-2E6B308E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A48769-6952-6E49-365E-EF732C8BF30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8037-1B2B-5EB4-4D82-EB0F872F3F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1526852-566B-92FE-487B-C38D1F6650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E5069-7FC2-E75F-DD7F-6F1F9FD50F51}"/>
              </a:ext>
            </a:extLst>
          </p:cNvPr>
          <p:cNvSpPr/>
          <p:nvPr/>
        </p:nvSpPr>
        <p:spPr>
          <a:xfrm>
            <a:off x="1039900" y="1557563"/>
            <a:ext cx="6246054" cy="21863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D234CCC-6FE7-9E53-C92E-EAD4AF26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10374" r="11557" b="47352"/>
          <a:stretch>
            <a:fillRect/>
          </a:stretch>
        </p:blipFill>
        <p:spPr>
          <a:xfrm>
            <a:off x="1039899" y="1557563"/>
            <a:ext cx="3123027" cy="2059716"/>
          </a:xfrm>
          <a:prstGeom prst="rect">
            <a:avLst/>
          </a:prstGeom>
        </p:spPr>
      </p:pic>
      <p:pic>
        <p:nvPicPr>
          <p:cNvPr id="8" name="Picture 7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76944918-0FFA-629E-DD3C-5166B4F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75" t="52090" r="10665" b="3037"/>
          <a:stretch>
            <a:fillRect/>
          </a:stretch>
        </p:blipFill>
        <p:spPr>
          <a:xfrm>
            <a:off x="4162926" y="1557563"/>
            <a:ext cx="3123027" cy="21863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510A2-7B68-7048-BCDC-6879F22EFEBF}"/>
              </a:ext>
            </a:extLst>
          </p:cNvPr>
          <p:cNvSpPr/>
          <p:nvPr/>
        </p:nvSpPr>
        <p:spPr>
          <a:xfrm>
            <a:off x="4572000" y="1557418"/>
            <a:ext cx="12573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6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9CAE77-D9AA-F73D-5E65-58828572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89A80-47AE-A424-EB6B-ADE056FA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CAA42-2B74-EDE9-72AD-08D26678FC8A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6EEB5-CAE2-C8CA-90C8-63A7AD1CAD1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B532A17-60EB-79CB-0F52-D0B53EDEAAB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2F83F-1F7C-65BD-504A-6C18D4E9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4" y="1189921"/>
            <a:ext cx="5956365" cy="38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0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D9AC4E-FEB7-D116-3BAD-174221E6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01FA-6069-5EFF-998A-891E7455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0ABC2-8AF6-47B7-97B4-9A63ECE6452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2C2F0-F819-C542-8AEF-7F108084C9B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2090F10-6D81-6774-61EA-D6DC82AEC30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Data – survey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970C7-4389-D5DB-0F67-4916FAE4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93" y="1189921"/>
            <a:ext cx="5956365" cy="3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784720-26A8-32ED-CED3-A6E4709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1AA1B-B580-82C1-1F60-1FBD027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A99D8-33C5-B7CB-67B1-CD33A8B1CF0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DD8-3715-43C9-F05C-16B1556BF8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0EE1FCB-F79E-EF98-411C-DBE5176DF3C6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A42B472-66EB-2FFC-AC52-A7CB5A883633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7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F2C6B0-9165-7037-8560-F6F79FD2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ACD3-0326-22C1-723B-FF4E0D3B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1077A-44DD-70CD-2D15-E49CB06BEE1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72A79-0AC5-559E-7B1B-017D4B31605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BDEC21C-CA9E-2AD9-0D97-B00D75EE3FC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875BED9-E453-E25D-C407-390240A1612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817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DCDFD05-002D-754F-4E01-7C8D0CD7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0383-4EC0-CD37-B023-6BA6FE7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FCCFB-A712-C1EB-DECD-0C9215B6B87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286F4-2046-5A68-ADE4-9680F6D177C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4E282C1-F00C-A02C-3F54-482174BD6FE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18EAD8C-C719-ABE4-8283-2F766D6F8A7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CF191-C402-ED9F-6093-EE4EC8B1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6FA2-CC9A-E634-D1C7-19239251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1273A-B3F4-6423-8998-01592DE70D3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A2E25-52EC-C313-1A09-30267812FB7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158AC4C-D068-ACD8-65C2-F9ECEE29376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D4BC2C2-87EB-3775-752D-B8E64C017EF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Estimates underlying state based on 	observations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Distinguishes observation error from noise in 	state being observed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FD179C5-A645-9742-2820-06C8672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BE27-2016-B8D2-2FBD-8C34D39E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DF907-7CBA-20B4-96C1-DAAE2894B26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40F7E-FD94-4B4C-078C-F44B5C8F03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E2DEFC9-6B7E-79EF-5BE6-B708A8BAD959}"/>
              </a:ext>
            </a:extLst>
          </p:cNvPr>
          <p:cNvSpPr txBox="1">
            <a:spLocks/>
          </p:cNvSpPr>
          <p:nvPr/>
        </p:nvSpPr>
        <p:spPr>
          <a:xfrm>
            <a:off x="754152" y="207802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92CF1F8-36F4-3191-B350-E4ACBC7D72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97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89EC38-A1AD-F070-E0C2-40F266C9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D1345-D035-F761-ED30-CBC39F69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E4C608-9F5F-2FC4-271B-9AE77D7E4EE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5C190-A03A-8454-5279-06F0D72D635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D1D846B-A813-ACB2-1F8B-42302811D45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9FF9F6FD-BCA4-0BB0-A204-E8D7D3265BE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Multivariate Auto-Regressive State Space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(MARSS)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5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1A9F10-C7BD-7D54-2499-8C5B3442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FEEB4-FFA7-26F8-A69C-5D5A7A8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7889C-9FB1-98CF-9CDA-62F083A01E1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2E1D2-CEFA-E148-73E5-A3DC0C798C2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A1C5A18-F3A0-5CF3-C85B-7F08ED4BD6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AB8CF60-15E4-FFD8-725A-0890B8CF97DA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Observation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y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 err="1">
                <a:solidFill>
                  <a:schemeClr val="bg1"/>
                </a:solidFill>
              </a:rPr>
              <a:t>Zx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v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13A6FB6-8A09-A53F-5CCD-275450B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22BDA-B4F9-4406-16D4-8CC201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F25AB3-0F63-1A27-BDDC-D9C2D5AC8C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E005F-AEB6-F00B-E6E1-557613ADEF8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75D2F95-478B-52F1-C59F-EC3C887166F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22F183A-28ED-9C8F-76BF-CD2BFF01807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MARSS models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Underlying state/process equation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x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b="1" dirty="0">
                <a:solidFill>
                  <a:schemeClr val="bg1"/>
                </a:solidFill>
              </a:rPr>
              <a:t>Bx</a:t>
            </a:r>
            <a:r>
              <a:rPr lang="en-US" sz="2600" b="1" baseline="-25000" dirty="0">
                <a:solidFill>
                  <a:schemeClr val="bg1"/>
                </a:solidFill>
              </a:rPr>
              <a:t>t−1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u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>
                <a:solidFill>
                  <a:schemeClr val="bg1"/>
                </a:solidFill>
              </a:rPr>
              <a:t>, where </a:t>
            </a:r>
            <a:r>
              <a:rPr lang="en-US" sz="2600" b="1" dirty="0" err="1">
                <a:solidFill>
                  <a:schemeClr val="bg1"/>
                </a:solidFill>
              </a:rPr>
              <a:t>w</a:t>
            </a:r>
            <a:r>
              <a:rPr lang="en-US" sz="2600" b="1" baseline="-25000" dirty="0" err="1">
                <a:solidFill>
                  <a:schemeClr val="bg1"/>
                </a:solidFill>
              </a:rPr>
              <a:t>t</a:t>
            </a:r>
            <a:r>
              <a:rPr lang="en-US" sz="2600" dirty="0" err="1">
                <a:solidFill>
                  <a:schemeClr val="bg1"/>
                </a:solidFill>
              </a:rPr>
              <a:t>∼MVN</a:t>
            </a:r>
            <a:r>
              <a:rPr lang="en-US" sz="2600" dirty="0">
                <a:solidFill>
                  <a:schemeClr val="bg1"/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Q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6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C36050-245A-5AA3-5363-A269ADAC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2ACBC-83F9-D053-D9B1-3BF6A7D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38F64-AB23-3509-6143-572B4823AD8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F688-E130-96A5-DFDD-638EE28E1BA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A21B7F-F2A9-F846-4B96-805C1BA1161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8E8D7E9-40FC-6E9F-D674-C0096EE49B7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9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CF52C8-CCA0-FDAF-D57C-D0876D15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65A4-9082-B515-24D4-F1342DD5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368-F8EE-2378-7828-C5A7FBD42E5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F2D05-0E79-899B-35CF-C4136EDE55E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AA09396-F1FB-0E86-A87C-6DAE10BD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028115F-8D43-F19A-CBB4-F4FDF3F3C882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447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What am I concerned with?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Bx</a:t>
            </a:r>
            <a:r>
              <a:rPr lang="en-US" sz="2600" b="1" baseline="-25000" dirty="0">
                <a:solidFill>
                  <a:schemeClr val="tx1">
                    <a:lumMod val="65000"/>
                  </a:schemeClr>
                </a:solidFill>
              </a:rPr>
              <a:t>t−1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u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w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y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=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Zx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 + 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+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, where </a:t>
            </a:r>
            <a:r>
              <a:rPr lang="en-US" sz="2600" b="1" dirty="0" err="1">
                <a:solidFill>
                  <a:schemeClr val="tx1">
                    <a:lumMod val="65000"/>
                  </a:schemeClr>
                </a:solidFill>
              </a:rPr>
              <a:t>v</a:t>
            </a:r>
            <a:r>
              <a:rPr lang="en-US" sz="2600" b="1" baseline="-25000" dirty="0" err="1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sz="2600" dirty="0" err="1">
                <a:solidFill>
                  <a:schemeClr val="tx1">
                    <a:lumMod val="65000"/>
                  </a:schemeClr>
                </a:solidFill>
              </a:rPr>
              <a:t>∼MVN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(0,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I am interested in observation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and observation variance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6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C54FE9-0E8D-1727-C4E0-9BF7F081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E424-2F51-7849-5E8D-AE48FBE7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D2F3E-8357-C41C-56B6-BD4680E3D5F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ABDC0-4937-3215-B2CC-B6BBC4156CA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D57728-DC30-5EA4-A1B8-2D7F710EC39C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EDEECD4-49D5-8272-F5B3-04F4B51FD2D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7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37509F-361E-3FBD-C562-6FFC734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A815E-242E-E001-5422-2CA439C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E9C26-6957-D202-2577-5B9CAA9BC302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CD167-07F9-5BE6-2C42-30B770A062B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B5B4526-D8AC-C807-CB94-AF62B2090AD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18B9EC3-ECB0-5C7E-5D5B-5A6403A2D03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26083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3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A4F599-7409-8C6C-9275-519341E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CBE82-9F73-617A-96D4-C98F88A8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75762-0D62-40A0-F61D-7E6ED62C709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80442-8EE1-47E4-E6A8-FE296974B30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5D82E20-D264-83CB-2608-0E22AC90BD3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7FE8E0A8-DE2D-41A0-C99C-C4EA5A1D0486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3546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1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6AD913C-1982-C285-4210-8F5F5B59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3B1A-DF5E-BAC8-6D01-392096AC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45567-98D5-3902-F1AB-8EC6BA278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F450-8062-5974-FB45-D4E36852C845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2298A8A-369F-5A9A-B312-D62D7CF8F6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B034C7-0BC6-FFFC-8C47-66D972281F43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33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71ACB4-1A39-59A4-8B6C-21DFFF5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AF26-9D51-5C75-C80C-2D0508E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926DC-8632-27E0-6218-3C3F3A0F0F6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1300-5E96-E205-618E-0F037FD756F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53E9C04-D2FA-C3AB-18FE-FF26D05315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2764D71-0E62-595F-7373-D8D790829FCD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Precision (</a:t>
            </a:r>
            <a:r>
              <a:rPr lang="en-US" sz="2600" b="1" dirty="0">
                <a:solidFill>
                  <a:schemeClr val="bg1"/>
                </a:solidFill>
              </a:rPr>
              <a:t>R</a:t>
            </a:r>
            <a:r>
              <a:rPr lang="en-US" sz="2600" dirty="0">
                <a:solidFill>
                  <a:schemeClr val="bg1"/>
                </a:solidFill>
              </a:rPr>
              <a:t>) and bias (</a:t>
            </a:r>
            <a:r>
              <a:rPr lang="en-US" sz="2600" b="1" dirty="0">
                <a:solidFill>
                  <a:schemeClr val="bg1"/>
                </a:solidFill>
              </a:rPr>
              <a:t>a</a:t>
            </a:r>
            <a:r>
              <a:rPr lang="en-US" sz="2600" dirty="0">
                <a:solidFill>
                  <a:schemeClr val="bg1"/>
                </a:solidFill>
              </a:rPr>
              <a:t>) terms estimated for 19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Not every method evaluated for 	every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12 methods with very few data points in 	the time 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Bias can only be estimated relative to 	pre-specified reference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32ABD6-6D48-91FA-309A-672EC5B1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F83CC-F11F-EB4D-55DE-0AD8592F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5503A-5047-80BE-900A-CB5F6BEACF9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19B4B-B5E2-3D3C-0EF4-D1939A6FEE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076AF84-9F52-979C-F8B2-307AA91340F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6731510-A158-54B3-8AA4-43D7250EF2E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7F0CE99-FF48-AAD3-5C48-D67BB0E0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27CF9-620F-FA26-8526-7C7130BA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2BC80-2B9B-B7AB-4DFB-E52EB05E5F3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B2BA5-75C2-9B2B-2E48-05989C3B35A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66E2247B-DC51-FC22-F8B9-8B9DC73A545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62B7-ABF2-CBF5-20BD-2D43182D5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761748-9E45-4813-C62C-6BF5C606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EAE3C-AF2C-9DC4-EA1F-8B43D3C9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58E99-949D-8793-8306-701B147E4B27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94818-CB35-9B09-B1B6-269C055B472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8B92B67-7994-8D93-D1AC-A098B36741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E6A15-7BC1-680F-45F0-AFE3F810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DC85A3-A796-CBC2-57DD-382117EB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5730-FBDF-CA15-4F16-F9E84D35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EC20E-1E33-EDB6-ED9B-14778274774A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BAE60-4BF0-59A1-2F8C-61204CD5EF6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D5C5A69A-5460-86AA-29E3-9CEC8D4453A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Chinook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94BC2-C33B-7BAA-84A8-9FC9864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5CF27C-54EB-7CF5-A91C-D730746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E9506-04AD-E188-5ABA-E906EF3E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D257D-D758-2401-221F-2819CF925D36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CFFA-1537-25A3-D0A4-5A658FF74CF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038EADC-CCFF-9D92-0E0F-1D24E13254B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5FB25-36C9-75B5-DFCD-D379BB2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8" y="1113861"/>
            <a:ext cx="6949361" cy="3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1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6C42C0B-69CB-5307-81C6-5030922B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52DA6-FFAB-06C1-295D-BDCE5269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8480A-1C1D-9D17-3F01-B3D4C1CC747F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4B4A4-515E-3AED-1A56-889692FF26B7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EE0EBC8-6909-3418-817E-5051FD25A54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1744D-3A22-A1C8-2D0A-C7D6F247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9F03BD-F212-F209-6695-EC399EC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306B-31A4-B8D7-2F41-6750A0E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578BE-60FA-7E50-D43C-DA6465356569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97F66-A454-726C-05FC-39266966DB72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BF76155-D785-85FD-E2EC-6BCECD0D6F4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coho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0EBC-E62E-3E74-B913-C5E94B74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5" y="1131193"/>
            <a:ext cx="6960265" cy="39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7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82EF571-8E49-6F75-26C5-80564158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2B9-7061-CCAB-A080-600054C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45A8A-830F-F12F-941E-7E8F3C00FC0C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6CBD7-CF39-AD97-7173-4933336879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3609339-F779-92F6-0332-22CCACFFEA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E59B-21AA-ADE6-4796-01055FFB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7716"/>
            <a:ext cx="6949361" cy="3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7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2B8CB2-2DF5-8528-2103-CA191E6E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9D556-F68F-2139-32FC-EF8700A1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9FB01-FA78-E736-50BE-59C3BEA94EA2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BC801-6296-C4DA-B1A4-74F507D18E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CBDAEF31-A49D-C3B8-2A67-0DF5BFCD89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FCAB0-CA3F-5524-7E3C-C41CF6E2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13861"/>
            <a:ext cx="6949361" cy="3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6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C16C50-4297-3356-34F5-B9019E4F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ABC39-5FF9-04C8-7862-B91B175A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C8DFD-44C1-1CD5-C112-0684FE6C8794}"/>
              </a:ext>
            </a:extLst>
          </p:cNvPr>
          <p:cNvSpPr/>
          <p:nvPr/>
        </p:nvSpPr>
        <p:spPr>
          <a:xfrm>
            <a:off x="-273988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5442F-0DAD-C7A3-3BAE-A9650375C1B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83F98FB4-8F77-9D21-61BC-00994F6CA3F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- steelhead</a:t>
            </a:r>
          </a:p>
          <a:p>
            <a:pPr>
              <a:spcBef>
                <a:spcPts val="0"/>
              </a:spcBef>
            </a:pP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06D32-2701-6088-6487-C484322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6" y="1108419"/>
            <a:ext cx="6960265" cy="3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5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B6B1C-7F12-99E2-A890-BD07350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70CED-2307-1344-2C99-78363141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D1368-7FEE-3A21-FA2E-F88C3C06A23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3EBB6-7AC6-409E-46A2-982109CF76A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1EE7A69-798D-A5D7-EAA4-8EADBA47D0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 – all species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2AE47-AF63-44AC-D296-11C459F9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2" y="1113860"/>
            <a:ext cx="6783900" cy="3584615"/>
          </a:xfrm>
          <a:prstGeom prst="rect">
            <a:avLst/>
          </a:prstGeom>
        </p:spPr>
      </p:pic>
      <p:sp>
        <p:nvSpPr>
          <p:cNvPr id="19" name="Google Shape;93;p19">
            <a:extLst>
              <a:ext uri="{FF2B5EF4-FFF2-40B4-BE49-F238E27FC236}">
                <a16:creationId xmlns:a16="http://schemas.microsoft.com/office/drawing/2014/main" id="{9BD89DDF-090C-BB16-5511-F2FE26081E3B}"/>
              </a:ext>
            </a:extLst>
          </p:cNvPr>
          <p:cNvSpPr txBox="1">
            <a:spLocks/>
          </p:cNvSpPr>
          <p:nvPr/>
        </p:nvSpPr>
        <p:spPr>
          <a:xfrm>
            <a:off x="822353" y="4648158"/>
            <a:ext cx="7300580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chemeClr val="bg1"/>
                </a:solidFill>
              </a:rPr>
              <a:t>Reference method: Dam counts + Expansion below dam, a=0</a:t>
            </a:r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674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A68E3E-472C-6551-1635-DD9F80A1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3818-A0F4-4977-3904-F201B8D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0894E-993A-56DD-973B-E918C2A98B58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E61F1-CE15-83D0-3792-E1FE3857A53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2C3770E-4EF4-AF3E-17C0-29927A90A4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5D13BBFF-CF6A-6A02-69F8-6A477DDDC29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25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E2035A9-B1BC-13AD-101A-9CC25BCF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5C26-526B-8904-9040-8CCF7905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AE1F4-2786-BC48-D463-28F569DDF777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03FD9-1124-170A-7B04-6BA64A23BFFC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FF62EE6-86DA-9C00-3EDD-04228CA8DD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FABCF53-2025-EADE-064F-5D783B6F598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65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4D84B2-642F-F1E0-DCAF-7F2861E3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B4126-64DC-B48F-8F5D-3B07E23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46BA-4D5E-8C80-9A4F-441E681C26E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32C4-F4DD-6D4C-E64E-C296C0F74EF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294D2D9C-9D9D-B180-E125-37A523392D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84B76C26-D349-9E3A-9D00-2FFC16F492EB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68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FED22B4-4C66-5955-3668-0D1E03E1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1B6E-B2DE-BE88-D45B-12E1A1F5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5542E-C71D-021C-50FB-CD6E40FF63F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C8CBE-9F5A-8529-761C-5A0D3AAC1321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9E67937-2FAB-EB22-9938-3F7F1CD8766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AA1AFA0-0E0B-CBEF-9649-1A37963317EA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The same survey method can have very different levels of precision between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Area-under-curve methods perform 	reasonably well for coho and poorly for 	Chinook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Bias also seen to trend in different directions across species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5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32ECA4-B635-22E4-B270-0332EC2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04FC-71BC-DD46-3858-5FA6E277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8CE49-E768-47EF-DBE4-84CCAA7C68D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3939-C4D5-4DE4-8254-20B7315753CD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29F9AB9-2E67-717E-0A54-2240B8960B9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000A1FE-97F3-4948-CD41-CE512DF8CA35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</p:txBody>
      </p:sp>
    </p:spTree>
    <p:extLst>
      <p:ext uri="{BB962C8B-B14F-4D97-AF65-F5344CB8AC3E}">
        <p14:creationId xmlns:p14="http://schemas.microsoft.com/office/powerpoint/2010/main" val="3803038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4D9DAC9-41B2-8915-9564-02067F9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CA197-84C2-1DE8-4CD5-33ADA25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60C83-E453-DF56-E35D-4BB7D8D2AB2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FAE58-CDD6-5E5D-14E6-EA502BD291F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34E4F9A-BD87-9079-D811-B1EAF4409CC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CE5EEC19-4BC2-F6F1-B9E2-D4340155224E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9D6DE43-778B-9937-5228-FB64DCE7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62A3-2AEE-FA76-9E90-6F7934EB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0AAF4-0214-8736-F5AB-87BF361F5B0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37335-2E24-BA03-9E2B-175EF6938CD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8E7D97-3CDF-481D-9CF5-89792CB902B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07F775EE-E126-5B06-0C85-50A4B53E6F56}"/>
              </a:ext>
            </a:extLst>
          </p:cNvPr>
          <p:cNvSpPr txBox="1">
            <a:spLocks/>
          </p:cNvSpPr>
          <p:nvPr/>
        </p:nvSpPr>
        <p:spPr>
          <a:xfrm>
            <a:off x="311701" y="1152474"/>
            <a:ext cx="5291578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Coho generally more difficult to count precisely than Chinook or steelhead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Dam counts, weir counts, and </a:t>
            </a:r>
            <a:r>
              <a:rPr lang="en-US" sz="2600" dirty="0" err="1">
                <a:solidFill>
                  <a:schemeClr val="bg1"/>
                </a:solidFill>
              </a:rPr>
              <a:t>redd</a:t>
            </a:r>
            <a:r>
              <a:rPr lang="en-US" sz="2600" dirty="0">
                <a:solidFill>
                  <a:schemeClr val="bg1"/>
                </a:solidFill>
              </a:rPr>
              <a:t> counts tend to be most precise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Hatchery counts are terrible</a:t>
            </a:r>
          </a:p>
        </p:txBody>
      </p:sp>
    </p:spTree>
    <p:extLst>
      <p:ext uri="{BB962C8B-B14F-4D97-AF65-F5344CB8AC3E}">
        <p14:creationId xmlns:p14="http://schemas.microsoft.com/office/powerpoint/2010/main" val="3036679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F2DFA2-590B-F46E-E44C-6D65C8B9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F977-2FD2-B61E-F276-B01214A9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D77A29-B723-7BCA-77A0-EDB2A3012A5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F557D-D7C5-C331-62F0-B3A71847776F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38BB27C8-4EFA-651F-2652-D154B34AFF7D}"/>
              </a:ext>
            </a:extLst>
          </p:cNvPr>
          <p:cNvSpPr txBox="1">
            <a:spLocks/>
          </p:cNvSpPr>
          <p:nvPr/>
        </p:nvSpPr>
        <p:spPr>
          <a:xfrm>
            <a:off x="311700" y="2118129"/>
            <a:ext cx="73869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 &amp; 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F176B126-48AF-25FB-47F8-755F4D69B44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3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1290F2-E7D4-090E-5D8A-A7A49F82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05EA-F665-62E5-9DFC-233F390F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766F2-CE77-55C7-D9EB-C85152769EF4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95DD4-075A-2718-4525-E9830BCE84B8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E3B61F7B-0E31-0A07-5FBE-437582B69F4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6BE6BA-A102-FD8D-27E3-34D0032CE41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76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9621CF-62D7-48FA-F4C7-7EE88EB7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53A4D-9B25-30A2-73A0-3C9DA2F6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58D34-ED1E-8293-478B-399195B275CB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C7DB0-F0C5-91A5-13FE-C72146AE9A0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F927281-C950-9768-CE87-C127FC7F5F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A544B00-C89D-1FD7-7DED-39BC2CBCCFD7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5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9507D4-1962-B2E2-D705-01ABE0A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9CAD-A35C-499A-6700-FB5DEAD3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8EF9-A9B2-580C-9ED1-BFBB7BDA6149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D5DD-F817-6120-2CDF-3F6D3106C49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FC951869-8A9F-3B79-9504-580ACA75EAF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A5CCA6BC-BC6A-0948-3A93-735B84CDE2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5196823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Wide variety of survey methods available to biologists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Understanding bias and precision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Decisions such as ESA listing are dependent on accurate estimates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1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04CE4A-B1D3-702E-EA39-08E24F04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BD8DD-EE3B-1F93-3651-F1E7A2A8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00065-A905-AAE8-0700-04091C200511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564E5-A933-3609-2FF1-ACA0AE3C7830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181F4687-DE7D-83B8-1979-C9F7024A291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BF2DC62-42A9-BFC6-558F-2FC9F69CF6A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8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40ADFB9-A0DA-7148-5E96-CDEF355A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9880D-96CA-582E-AE33-48CE071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CEA2-0B18-B5BF-8379-74FAA4F4D23F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314F9-8D40-302D-6A00-DCC1151593E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4DF7E280-2F36-2A20-AF10-95F7B2A14A9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D92798CB-2206-9072-7F42-87DD673DB1D5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16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33BA6EC-15AA-74F2-4C0E-DBD575F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61F5-57BD-7830-FFA8-5F9CD22A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4C3BED-FDA8-EB3D-4765-2CD00CD73F1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5003B9-E48B-1481-AD06-2321BBCEAB43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04066694-051A-DF0E-BB38-A803BFFD9CD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C6A2D06-D89C-C248-DDA3-CD9A31F2743D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DE84F-4B5A-3196-E07B-594C71366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2" y="1152664"/>
            <a:ext cx="7689304" cy="39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99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CCC62CD-0652-5CC6-259A-34C3F35F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168F8-9251-9BB4-C54F-EE5FA3C8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3E9B1-4BAC-AA77-0FAE-D67AB30B231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F28D0-CA95-6C23-A944-0696CD285534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00EB46D-0E74-0FDE-59FB-288017F8546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E5759A63-66E3-0920-F909-CAE1FA39967A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8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729CB6-3C07-4E78-11CA-14D1FF3A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AA376-E470-EC0A-0C1B-FDD2303A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1097-253D-6BD8-B26E-C52043D3BBA0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96BD4-1C69-AE4E-B7F3-50196B03A726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AD1C83CB-BCA9-A659-562A-393E2E97525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B98C6F2C-BA8D-B528-90AE-D8D8DF1C5D17}"/>
              </a:ext>
            </a:extLst>
          </p:cNvPr>
          <p:cNvSpPr txBox="1">
            <a:spLocks/>
          </p:cNvSpPr>
          <p:nvPr/>
        </p:nvSpPr>
        <p:spPr>
          <a:xfrm>
            <a:off x="311700" y="1152664"/>
            <a:ext cx="5499331" cy="41200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Evaluate cost of survey methods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Value of information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Additional data to compare estimates?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similar data be available from 	Washington?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Effect of location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Could stream geomorphology impact 	survey accuracy?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91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BB4759-5ADA-3D69-E77C-ACADB5A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895A-FBBD-CB43-8737-6A5490B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FF845DBA-1FE1-8D7A-5665-B56292ED88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090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Salmonid </a:t>
            </a:r>
            <a:br>
              <a:rPr lang="en" dirty="0"/>
            </a:br>
            <a:r>
              <a:rPr lang="en" dirty="0"/>
              <a:t>Survey Methods for </a:t>
            </a:r>
            <a:br>
              <a:rPr lang="en" dirty="0"/>
            </a:br>
            <a:r>
              <a:rPr lang="en" dirty="0"/>
              <a:t>Precision and Bias</a:t>
            </a:r>
            <a:br>
              <a:rPr lang="en" dirty="0"/>
            </a:br>
            <a:br>
              <a:rPr lang="en" sz="2700" dirty="0"/>
            </a:br>
            <a:r>
              <a:rPr lang="en" sz="2700" dirty="0"/>
              <a:t>Brian McGreal – FISH 550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98532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2AEF6D9-EB5A-BFCD-F67A-C7225BD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53A8F-7E9E-683A-7DA0-405C4B4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15C08D-8C61-9CA8-F9A6-9ABBDC5F7E4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E4A8F-52C6-379E-3957-650817227BD9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539FF5CE-C3E7-CCEA-E1F1-DBC7BADE88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2FE7AE96-7710-D4DA-0690-343EF9236E4B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3FA5D9BB-E9DE-0967-2C78-EDB5CA5C1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C60A8-3D76-255A-7041-73388ACA1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118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B4EFEB-F241-D526-DD2E-676E5D06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ED11-2052-AEEB-6734-F93B50D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3F2FAB-E674-CE7A-0992-E87918AE7083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068-BB65-4FC6-1464-FAD934361F8B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B45B397A-230A-14D6-2FB0-2E8435B7464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Modeling approach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6BD35003-CC89-3DB9-8542-2384060962A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8014153" cy="38837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Specifying matrices properly is crucial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and number lines&#10;&#10;AI-generated content may be incorrect.">
            <a:extLst>
              <a:ext uri="{FF2B5EF4-FFF2-40B4-BE49-F238E27FC236}">
                <a16:creationId xmlns:a16="http://schemas.microsoft.com/office/drawing/2014/main" id="{501C2C0B-A4D0-958C-2186-91B86E0C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846813"/>
            <a:ext cx="8423892" cy="171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D2FB5-8F56-5F7C-1F0B-B13A199F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1" y="3862048"/>
            <a:ext cx="5251707" cy="6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D7D02E-774B-A8EA-7591-21210689AE18}"/>
              </a:ext>
            </a:extLst>
          </p:cNvPr>
          <p:cNvSpPr/>
          <p:nvPr/>
        </p:nvSpPr>
        <p:spPr>
          <a:xfrm>
            <a:off x="2875935" y="1917290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95CB07-9D79-47D1-48A0-3AF09CA70DED}"/>
              </a:ext>
            </a:extLst>
          </p:cNvPr>
          <p:cNvSpPr/>
          <p:nvPr/>
        </p:nvSpPr>
        <p:spPr>
          <a:xfrm>
            <a:off x="2875935" y="2740677"/>
            <a:ext cx="272846" cy="25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9A51F-39C3-F0F0-DE06-ADB6508585CB}"/>
              </a:ext>
            </a:extLst>
          </p:cNvPr>
          <p:cNvSpPr txBox="1"/>
          <p:nvPr/>
        </p:nvSpPr>
        <p:spPr>
          <a:xfrm>
            <a:off x="669828" y="3453986"/>
            <a:ext cx="788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A reference method must be chosen to estimate bias</a:t>
            </a:r>
          </a:p>
        </p:txBody>
      </p:sp>
    </p:spTree>
    <p:extLst>
      <p:ext uri="{BB962C8B-B14F-4D97-AF65-F5344CB8AC3E}">
        <p14:creationId xmlns:p14="http://schemas.microsoft.com/office/powerpoint/2010/main" val="357181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4C882A-85A9-2F70-98F1-F8CDD373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BD1C-6709-688F-FBC2-41A04583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01C6B-D71E-7BCE-67B2-E1BB538689BD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DB60F-93D9-FC83-C0BE-26FD800E0D2E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7B3D0AB2-6CC3-A7CE-06C7-FC68983148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18646B00-17BF-C8D2-1E42-D308E619A4C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7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004095-ADEA-9868-BF17-61D53456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D885B-B44E-A223-2A32-B9664EB7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8761"/>
            <a:ext cx="9144000" cy="6098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CBA4E-08E8-2B3F-269F-105648D6FCDE}"/>
              </a:ext>
            </a:extLst>
          </p:cNvPr>
          <p:cNvSpPr/>
          <p:nvPr/>
        </p:nvSpPr>
        <p:spPr>
          <a:xfrm>
            <a:off x="-296110" y="-226565"/>
            <a:ext cx="9872770" cy="585766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2CC2D-128B-F34E-E346-DEB72BC86B1A}"/>
              </a:ext>
            </a:extLst>
          </p:cNvPr>
          <p:cNvSpPr/>
          <p:nvPr/>
        </p:nvSpPr>
        <p:spPr>
          <a:xfrm>
            <a:off x="8325853" y="-106224"/>
            <a:ext cx="818147" cy="5513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2;p19">
            <a:extLst>
              <a:ext uri="{FF2B5EF4-FFF2-40B4-BE49-F238E27FC236}">
                <a16:creationId xmlns:a16="http://schemas.microsoft.com/office/drawing/2014/main" id="{9E0D21AE-A7B1-7BC7-CFEB-B58C3FF67CD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00" dirty="0">
                <a:solidFill>
                  <a:schemeClr val="bg1"/>
                </a:solidFill>
              </a:rPr>
              <a:t>Why salmon are important?</a:t>
            </a:r>
          </a:p>
        </p:txBody>
      </p:sp>
      <p:sp>
        <p:nvSpPr>
          <p:cNvPr id="8" name="Google Shape;93;p19">
            <a:extLst>
              <a:ext uri="{FF2B5EF4-FFF2-40B4-BE49-F238E27FC236}">
                <a16:creationId xmlns:a16="http://schemas.microsoft.com/office/drawing/2014/main" id="{449567DC-212F-FC0D-3E3A-805FB7E0BC6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504105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650" kern="1200" spc="8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6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Ecologically crucial species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Marine nutrients found in trees 	in central Idaho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Cultural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</a:rPr>
              <a:t>	Central to Indigenous ways of life and 	cultural identity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Commercial significance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962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1132</TotalTime>
  <Words>1454</Words>
  <Application>Microsoft Office PowerPoint</Application>
  <PresentationFormat>On-screen Show (16:9)</PresentationFormat>
  <Paragraphs>288</Paragraphs>
  <Slides>76</Slides>
  <Notes>76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Century Schoolbook</vt:lpstr>
      <vt:lpstr>Wingdings 2</vt:lpstr>
      <vt:lpstr>View</vt:lpstr>
      <vt:lpstr>Understanding precision and directional bias of fisheries abundance estimates across 24 commonly used salmonid survey methods  </vt:lpstr>
      <vt:lpstr>Understanding precision and directional bias of fisheries abundance estimates across 24 commonly used salmonid survey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Salmonid  Survey Methods for  Precision and Bias  Brian McGreal – FISH 550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McGreal</cp:lastModifiedBy>
  <cp:revision>16</cp:revision>
  <dcterms:modified xsi:type="dcterms:W3CDTF">2025-10-29T23:38:32Z</dcterms:modified>
</cp:coreProperties>
</file>